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146847565" r:id="rId5"/>
    <p:sldId id="2146847566" r:id="rId6"/>
    <p:sldId id="21468475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7A0463-88A3-9C11-F4A4-BFD51B75F4D8}" name="Aaron Horst" initials="AH" userId="S::Aaron.Horst@genusplc.com::15544822-4415-4acc-9ec4-acb9d74b36de" providerId="AD"/>
  <p188:author id="{D13DFC88-1040-8339-7884-C77086DEBAC6}" name="Katie Olson" initials="KO" userId="S::Katie.Olson@genusplc.com::fb3654d6-025b-4459-aa16-945d57b5a7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Olson" initials="KO" lastIdx="13" clrIdx="0">
    <p:extLst>
      <p:ext uri="{19B8F6BF-5375-455C-9EA6-DF929625EA0E}">
        <p15:presenceInfo xmlns:p15="http://schemas.microsoft.com/office/powerpoint/2012/main" userId="S::Katie.Olson@genusplc.com::fb3654d6-025b-4459-aa16-945d57b5a7cf" providerId="AD"/>
      </p:ext>
    </p:extLst>
  </p:cmAuthor>
  <p:cmAuthor id="2" name="Brittany Martin" initials="BM" lastIdx="5" clrIdx="1">
    <p:extLst>
      <p:ext uri="{19B8F6BF-5375-455C-9EA6-DF929625EA0E}">
        <p15:presenceInfo xmlns:p15="http://schemas.microsoft.com/office/powerpoint/2012/main" userId="S::Brittany.Martin@genusplc.com::392b4a8a-79f8-4316-8896-1565619c5ed3" providerId="AD"/>
      </p:ext>
    </p:extLst>
  </p:cmAuthor>
  <p:cmAuthor id="3" name="Matthew McClure" initials="MM" lastIdx="2" clrIdx="2">
    <p:extLst>
      <p:ext uri="{19B8F6BF-5375-455C-9EA6-DF929625EA0E}">
        <p15:presenceInfo xmlns:p15="http://schemas.microsoft.com/office/powerpoint/2012/main" userId="S::Matthew.McClure@genusplc.com::bc2b1e5a-ca61-42e3-a818-3cb313f33d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9"/>
    <a:srgbClr val="8ACF37"/>
    <a:srgbClr val="0E6DFF"/>
    <a:srgbClr val="003876"/>
    <a:srgbClr val="033976"/>
    <a:srgbClr val="CE1141"/>
    <a:srgbClr val="7D9BC1"/>
    <a:srgbClr val="FFFFFF"/>
    <a:srgbClr val="1D4F91"/>
    <a:srgbClr val="DAD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5A6A0-DB63-4542-BE42-0D99410895DA}" v="34" dt="2025-04-07T21:06:42.507"/>
    <p1510:client id="{C6338B8F-D229-46A2-B04D-CF04C05BD20B}" v="2" dt="2025-04-07T19:46:05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973" autoAdjust="0"/>
  </p:normalViewPr>
  <p:slideViewPr>
    <p:cSldViewPr snapToGrid="0">
      <p:cViewPr varScale="1">
        <p:scale>
          <a:sx n="109" d="100"/>
          <a:sy n="109" d="100"/>
        </p:scale>
        <p:origin x="216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Starkenburg" userId="0d3888aa-353e-4dd9-abb6-918e459a4ed6" providerId="ADAL" clId="{C6338B8F-D229-46A2-B04D-CF04C05BD20B}"/>
    <pc:docChg chg="addSld delSld modSld">
      <pc:chgData name="Ryan Starkenburg" userId="0d3888aa-353e-4dd9-abb6-918e459a4ed6" providerId="ADAL" clId="{C6338B8F-D229-46A2-B04D-CF04C05BD20B}" dt="2025-04-07T19:47:01.926" v="41" actId="47"/>
      <pc:docMkLst>
        <pc:docMk/>
      </pc:docMkLst>
      <pc:sldChg chg="del">
        <pc:chgData name="Ryan Starkenburg" userId="0d3888aa-353e-4dd9-abb6-918e459a4ed6" providerId="ADAL" clId="{C6338B8F-D229-46A2-B04D-CF04C05BD20B}" dt="2025-04-07T19:47:01.926" v="41" actId="47"/>
        <pc:sldMkLst>
          <pc:docMk/>
          <pc:sldMk cId="3590520794" sldId="2146847555"/>
        </pc:sldMkLst>
      </pc:sldChg>
      <pc:sldChg chg="del">
        <pc:chgData name="Ryan Starkenburg" userId="0d3888aa-353e-4dd9-abb6-918e459a4ed6" providerId="ADAL" clId="{C6338B8F-D229-46A2-B04D-CF04C05BD20B}" dt="2025-04-07T19:46:25.062" v="40" actId="47"/>
        <pc:sldMkLst>
          <pc:docMk/>
          <pc:sldMk cId="3437015684" sldId="2146847561"/>
        </pc:sldMkLst>
      </pc:sldChg>
      <pc:sldChg chg="modSp mod">
        <pc:chgData name="Ryan Starkenburg" userId="0d3888aa-353e-4dd9-abb6-918e459a4ed6" providerId="ADAL" clId="{C6338B8F-D229-46A2-B04D-CF04C05BD20B}" dt="2025-04-04T21:41:30.866" v="34" actId="6549"/>
        <pc:sldMkLst>
          <pc:docMk/>
          <pc:sldMk cId="1702952578" sldId="2146847564"/>
        </pc:sldMkLst>
        <pc:spChg chg="mod">
          <ac:chgData name="Ryan Starkenburg" userId="0d3888aa-353e-4dd9-abb6-918e459a4ed6" providerId="ADAL" clId="{C6338B8F-D229-46A2-B04D-CF04C05BD20B}" dt="2025-04-04T21:41:30.866" v="34" actId="6549"/>
          <ac:spMkLst>
            <pc:docMk/>
            <pc:sldMk cId="1702952578" sldId="2146847564"/>
            <ac:spMk id="6" creationId="{C4DB8C8F-D4AE-0805-6DB9-E1DCFDC2F5E0}"/>
          </ac:spMkLst>
        </pc:spChg>
      </pc:sldChg>
      <pc:sldChg chg="new del">
        <pc:chgData name="Ryan Starkenburg" userId="0d3888aa-353e-4dd9-abb6-918e459a4ed6" providerId="ADAL" clId="{C6338B8F-D229-46A2-B04D-CF04C05BD20B}" dt="2025-04-04T21:42:37.102" v="37" actId="47"/>
        <pc:sldMkLst>
          <pc:docMk/>
          <pc:sldMk cId="1309458275" sldId="2146847565"/>
        </pc:sldMkLst>
      </pc:sldChg>
      <pc:sldChg chg="add">
        <pc:chgData name="Ryan Starkenburg" userId="0d3888aa-353e-4dd9-abb6-918e459a4ed6" providerId="ADAL" clId="{C6338B8F-D229-46A2-B04D-CF04C05BD20B}" dt="2025-04-07T19:46:05.601" v="39"/>
        <pc:sldMkLst>
          <pc:docMk/>
          <pc:sldMk cId="2574857279" sldId="2146847565"/>
        </pc:sldMkLst>
      </pc:sldChg>
      <pc:sldChg chg="add">
        <pc:chgData name="Ryan Starkenburg" userId="0d3888aa-353e-4dd9-abb6-918e459a4ed6" providerId="ADAL" clId="{C6338B8F-D229-46A2-B04D-CF04C05BD20B}" dt="2025-04-07T19:46:05.601" v="39"/>
        <pc:sldMkLst>
          <pc:docMk/>
          <pc:sldMk cId="2406274401" sldId="2146847566"/>
        </pc:sldMkLst>
      </pc:sldChg>
      <pc:sldChg chg="add del">
        <pc:chgData name="Ryan Starkenburg" userId="0d3888aa-353e-4dd9-abb6-918e459a4ed6" providerId="ADAL" clId="{C6338B8F-D229-46A2-B04D-CF04C05BD20B}" dt="2025-04-04T21:49:10.844" v="38" actId="47"/>
        <pc:sldMkLst>
          <pc:docMk/>
          <pc:sldMk cId="1881153497" sldId="2146847585"/>
        </pc:sldMkLst>
      </pc:sldChg>
    </pc:docChg>
  </pc:docChgLst>
  <pc:docChgLst>
    <pc:chgData name="Carla Chase" userId="f409d8a2-0db6-4b0c-8a45-b6bc0ecf3714" providerId="ADAL" clId="{0F15A6A0-DB63-4542-BE42-0D99410895DA}"/>
    <pc:docChg chg="custSel modSld">
      <pc:chgData name="Carla Chase" userId="f409d8a2-0db6-4b0c-8a45-b6bc0ecf3714" providerId="ADAL" clId="{0F15A6A0-DB63-4542-BE42-0D99410895DA}" dt="2025-04-07T21:06:42.507" v="39" actId="207"/>
      <pc:docMkLst>
        <pc:docMk/>
      </pc:docMkLst>
      <pc:sldChg chg="delSp modSp mod">
        <pc:chgData name="Carla Chase" userId="f409d8a2-0db6-4b0c-8a45-b6bc0ecf3714" providerId="ADAL" clId="{0F15A6A0-DB63-4542-BE42-0D99410895DA}" dt="2025-04-07T21:06:42.507" v="39" actId="207"/>
        <pc:sldMkLst>
          <pc:docMk/>
          <pc:sldMk cId="2574857279" sldId="2146847565"/>
        </pc:sldMkLst>
        <pc:spChg chg="del">
          <ac:chgData name="Carla Chase" userId="f409d8a2-0db6-4b0c-8a45-b6bc0ecf3714" providerId="ADAL" clId="{0F15A6A0-DB63-4542-BE42-0D99410895DA}" dt="2025-04-07T21:06:12.352" v="32" actId="478"/>
          <ac:spMkLst>
            <pc:docMk/>
            <pc:sldMk cId="2574857279" sldId="2146847565"/>
            <ac:spMk id="4" creationId="{7B711484-0E9B-4052-9A21-454339156F66}"/>
          </ac:spMkLst>
        </pc:spChg>
        <pc:spChg chg="mod">
          <ac:chgData name="Carla Chase" userId="f409d8a2-0db6-4b0c-8a45-b6bc0ecf3714" providerId="ADAL" clId="{0F15A6A0-DB63-4542-BE42-0D99410895DA}" dt="2025-04-07T21:06:30.931" v="35" actId="1076"/>
          <ac:spMkLst>
            <pc:docMk/>
            <pc:sldMk cId="2574857279" sldId="2146847565"/>
            <ac:spMk id="5" creationId="{FABDF662-FAD3-47EC-BBB1-CF2A2708A83B}"/>
          </ac:spMkLst>
        </pc:spChg>
        <pc:graphicFrameChg chg="mod">
          <ac:chgData name="Carla Chase" userId="f409d8a2-0db6-4b0c-8a45-b6bc0ecf3714" providerId="ADAL" clId="{0F15A6A0-DB63-4542-BE42-0D99410895DA}" dt="2025-04-07T21:06:42.507" v="39" actId="207"/>
          <ac:graphicFrameMkLst>
            <pc:docMk/>
            <pc:sldMk cId="2574857279" sldId="2146847565"/>
            <ac:graphicFrameMk id="6" creationId="{A74B3067-A578-4B14-A323-6829E78BBC33}"/>
          </ac:graphicFrameMkLst>
        </pc:graphicFrameChg>
      </pc:sldChg>
      <pc:sldChg chg="delSp modSp mod">
        <pc:chgData name="Carla Chase" userId="f409d8a2-0db6-4b0c-8a45-b6bc0ecf3714" providerId="ADAL" clId="{0F15A6A0-DB63-4542-BE42-0D99410895DA}" dt="2025-04-07T21:05:19.109" v="31" actId="207"/>
        <pc:sldMkLst>
          <pc:docMk/>
          <pc:sldMk cId="2406274401" sldId="2146847566"/>
        </pc:sldMkLst>
        <pc:spChg chg="del">
          <ac:chgData name="Carla Chase" userId="f409d8a2-0db6-4b0c-8a45-b6bc0ecf3714" providerId="ADAL" clId="{0F15A6A0-DB63-4542-BE42-0D99410895DA}" dt="2025-04-07T21:05:05.295" v="23" actId="478"/>
          <ac:spMkLst>
            <pc:docMk/>
            <pc:sldMk cId="2406274401" sldId="2146847566"/>
            <ac:spMk id="4" creationId="{7B711484-0E9B-4052-9A21-454339156F66}"/>
          </ac:spMkLst>
        </pc:spChg>
        <pc:spChg chg="mod">
          <ac:chgData name="Carla Chase" userId="f409d8a2-0db6-4b0c-8a45-b6bc0ecf3714" providerId="ADAL" clId="{0F15A6A0-DB63-4542-BE42-0D99410895DA}" dt="2025-04-07T21:05:14.589" v="30" actId="1036"/>
          <ac:spMkLst>
            <pc:docMk/>
            <pc:sldMk cId="2406274401" sldId="2146847566"/>
            <ac:spMk id="5" creationId="{FABDF662-FAD3-47EC-BBB1-CF2A2708A83B}"/>
          </ac:spMkLst>
        </pc:spChg>
        <pc:graphicFrameChg chg="mod">
          <ac:chgData name="Carla Chase" userId="f409d8a2-0db6-4b0c-8a45-b6bc0ecf3714" providerId="ADAL" clId="{0F15A6A0-DB63-4542-BE42-0D99410895DA}" dt="2025-04-07T21:05:19.109" v="31" actId="207"/>
          <ac:graphicFrameMkLst>
            <pc:docMk/>
            <pc:sldMk cId="2406274401" sldId="2146847566"/>
            <ac:graphicFrameMk id="6" creationId="{A74B3067-A578-4B14-A323-6829E78BBC3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419125733504"/>
          <c:y val="9.1337934080345989E-2"/>
          <c:w val="0.84261921240159521"/>
          <c:h val="0.743705054437086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ABS</c:v>
                </c:pt>
                <c:pt idx="1">
                  <c:v>Stud A</c:v>
                </c:pt>
                <c:pt idx="2">
                  <c:v>Stud B</c:v>
                </c:pt>
                <c:pt idx="3">
                  <c:v>Stud C</c:v>
                </c:pt>
                <c:pt idx="4">
                  <c:v>Stud D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716.62962962962968</c:v>
                </c:pt>
                <c:pt idx="1">
                  <c:v>628.22841225626746</c:v>
                </c:pt>
                <c:pt idx="2">
                  <c:v>524.42194092827003</c:v>
                </c:pt>
                <c:pt idx="3">
                  <c:v>617.55238095238099</c:v>
                </c:pt>
                <c:pt idx="4">
                  <c:v>699.41798941798947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B-4429-B47C-6DB620D45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ABS</c:v>
                </c:pt>
                <c:pt idx="1">
                  <c:v>Stud A</c:v>
                </c:pt>
                <c:pt idx="2">
                  <c:v>Stud B</c:v>
                </c:pt>
                <c:pt idx="3">
                  <c:v>Stud C</c:v>
                </c:pt>
                <c:pt idx="4">
                  <c:v>Stud D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776.953125</c:v>
                </c:pt>
                <c:pt idx="1">
                  <c:v>653.56105610561053</c:v>
                </c:pt>
                <c:pt idx="2">
                  <c:v>531.15384615384619</c:v>
                </c:pt>
                <c:pt idx="3">
                  <c:v>783.35195530726253</c:v>
                </c:pt>
                <c:pt idx="4">
                  <c:v>802.62871287128712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B-4429-B47C-6DB620D45D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ABS</c:v>
                </c:pt>
                <c:pt idx="1">
                  <c:v>Stud A</c:v>
                </c:pt>
                <c:pt idx="2">
                  <c:v>Stud B</c:v>
                </c:pt>
                <c:pt idx="3">
                  <c:v>Stud C</c:v>
                </c:pt>
                <c:pt idx="4">
                  <c:v>Stud D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867.41304347826087</c:v>
                </c:pt>
                <c:pt idx="1">
                  <c:v>778.38188976377955</c:v>
                </c:pt>
                <c:pt idx="2">
                  <c:v>582.81886792452826</c:v>
                </c:pt>
                <c:pt idx="3">
                  <c:v>894.77528089887642</c:v>
                </c:pt>
                <c:pt idx="4">
                  <c:v>862.63783783783788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7B-4429-B47C-6DB620D45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7383512"/>
        <c:axId val="557381872"/>
      </c:barChart>
      <c:catAx>
        <c:axId val="55738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381872"/>
        <c:crosses val="autoZero"/>
        <c:auto val="1"/>
        <c:lblAlgn val="ctr"/>
        <c:lblOffset val="100"/>
        <c:noMultiLvlLbl val="0"/>
      </c:catAx>
      <c:valAx>
        <c:axId val="557381872"/>
        <c:scaling>
          <c:orientation val="minMax"/>
          <c:min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38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419125733504"/>
          <c:y val="9.1337934080345989E-2"/>
          <c:w val="0.84261921240159521"/>
          <c:h val="0.743705054437086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ABS</c:v>
                </c:pt>
                <c:pt idx="1">
                  <c:v>Stud A</c:v>
                </c:pt>
                <c:pt idx="2">
                  <c:v>Stud B</c:v>
                </c:pt>
                <c:pt idx="3">
                  <c:v>Stud C</c:v>
                </c:pt>
                <c:pt idx="4">
                  <c:v>Stud D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388.78787878787881</c:v>
                </c:pt>
                <c:pt idx="1">
                  <c:v>263.90540540540542</c:v>
                </c:pt>
                <c:pt idx="2">
                  <c:v>278.36986301369865</c:v>
                </c:pt>
                <c:pt idx="3">
                  <c:v>275.16666666666669</c:v>
                </c:pt>
                <c:pt idx="4">
                  <c:v>318.8478260869565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B-4429-B47C-6DB620D45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ABS</c:v>
                </c:pt>
                <c:pt idx="1">
                  <c:v>Stud A</c:v>
                </c:pt>
                <c:pt idx="2">
                  <c:v>Stud B</c:v>
                </c:pt>
                <c:pt idx="3">
                  <c:v>Stud C</c:v>
                </c:pt>
                <c:pt idx="4">
                  <c:v>Stud D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483.63888888888891</c:v>
                </c:pt>
                <c:pt idx="1">
                  <c:v>397.63157894736844</c:v>
                </c:pt>
                <c:pt idx="2">
                  <c:v>350.25581395348837</c:v>
                </c:pt>
                <c:pt idx="3">
                  <c:v>332</c:v>
                </c:pt>
                <c:pt idx="4">
                  <c:v>453.22500000000002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B-4429-B47C-6DB620D45D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ABS</c:v>
                </c:pt>
                <c:pt idx="1">
                  <c:v>Stud A</c:v>
                </c:pt>
                <c:pt idx="2">
                  <c:v>Stud B</c:v>
                </c:pt>
                <c:pt idx="3">
                  <c:v>Stud C</c:v>
                </c:pt>
                <c:pt idx="4">
                  <c:v>Stud D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533.90476190476193</c:v>
                </c:pt>
                <c:pt idx="1">
                  <c:v>409.29166666666669</c:v>
                </c:pt>
                <c:pt idx="2">
                  <c:v>342.34693877551018</c:v>
                </c:pt>
                <c:pt idx="3">
                  <c:v>395.63636363636363</c:v>
                </c:pt>
                <c:pt idx="4">
                  <c:v>495.94117647058823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7B-4429-B47C-6DB620D45D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7383512"/>
        <c:axId val="557381872"/>
      </c:barChart>
      <c:catAx>
        <c:axId val="55738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381872"/>
        <c:crosses val="autoZero"/>
        <c:auto val="1"/>
        <c:lblAlgn val="ctr"/>
        <c:lblOffset val="100"/>
        <c:noMultiLvlLbl val="0"/>
      </c:catAx>
      <c:valAx>
        <c:axId val="557381872"/>
        <c:scaling>
          <c:orientation val="minMax"/>
          <c:min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38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0FD2-2234-7042-8545-40FEE0600A0F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37F2-17D8-AA42-8403-7710166C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7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FBCA-2A7E-044A-A74B-3B5B9AE02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6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FBCA-2A7E-044A-A74B-3B5B9AE02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7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854CFB-DDD8-F152-1797-B125E7DACA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97957-37A8-C360-3FE9-06354017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953" y="1633723"/>
            <a:ext cx="521914" cy="661714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2BC726F-095A-3D49-3002-143B5A4BD5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302" y="0"/>
            <a:ext cx="5591699" cy="6858000"/>
          </a:xfrm>
          <a:custGeom>
            <a:avLst/>
            <a:gdLst>
              <a:gd name="connsiteX0" fmla="*/ 1108276 w 5591699"/>
              <a:gd name="connsiteY0" fmla="*/ 0 h 6858000"/>
              <a:gd name="connsiteX1" fmla="*/ 3122433 w 5591699"/>
              <a:gd name="connsiteY1" fmla="*/ 0 h 6858000"/>
              <a:gd name="connsiteX2" fmla="*/ 4433103 w 5591699"/>
              <a:gd name="connsiteY2" fmla="*/ 0 h 6858000"/>
              <a:gd name="connsiteX3" fmla="*/ 5591699 w 5591699"/>
              <a:gd name="connsiteY3" fmla="*/ 0 h 6858000"/>
              <a:gd name="connsiteX4" fmla="*/ 5591699 w 5591699"/>
              <a:gd name="connsiteY4" fmla="*/ 6858000 h 6858000"/>
              <a:gd name="connsiteX5" fmla="*/ 3324827 w 5591699"/>
              <a:gd name="connsiteY5" fmla="*/ 6858000 h 6858000"/>
              <a:gd name="connsiteX6" fmla="*/ 3122433 w 5591699"/>
              <a:gd name="connsiteY6" fmla="*/ 6858000 h 6858000"/>
              <a:gd name="connsiteX7" fmla="*/ 0 w 55916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1699" h="6858000">
                <a:moveTo>
                  <a:pt x="1108276" y="0"/>
                </a:moveTo>
                <a:lnTo>
                  <a:pt x="3122433" y="0"/>
                </a:lnTo>
                <a:lnTo>
                  <a:pt x="4433103" y="0"/>
                </a:lnTo>
                <a:lnTo>
                  <a:pt x="5591699" y="0"/>
                </a:lnTo>
                <a:lnTo>
                  <a:pt x="5591699" y="6858000"/>
                </a:lnTo>
                <a:lnTo>
                  <a:pt x="3324827" y="6858000"/>
                </a:lnTo>
                <a:lnTo>
                  <a:pt x="312243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299113-1C5F-2FAB-24A9-90847F3FCD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953" y="2619997"/>
            <a:ext cx="8488525" cy="725488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add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1B0105-4977-FF63-A5EA-E3606A76C1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626" y="6237643"/>
            <a:ext cx="5099050" cy="62035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EF821644-E116-BC83-9F9D-5CF97392D6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953" y="3618981"/>
            <a:ext cx="5099050" cy="620357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B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517D81-6972-7397-C574-C4A152635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1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4756B-A268-658E-64E1-8EFD3C28E2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71" y="0"/>
            <a:ext cx="12173229" cy="6867275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828CA-CF37-AD9E-3EFF-52B60DB409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42" y="6014186"/>
            <a:ext cx="375007" cy="47545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1572F5-4534-CFEB-28A0-657EB6FAED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2597150"/>
            <a:ext cx="6764337" cy="83185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5B5E1742-7CCA-194C-A7CC-AA4ED2153A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513" y="3221415"/>
            <a:ext cx="5099050" cy="62035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B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517D81-6972-7397-C574-C4A152635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4BEF4-E92D-D744-A8A6-D3DE272B7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828CA-CF37-AD9E-3EFF-52B60DB409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42" y="6014186"/>
            <a:ext cx="375007" cy="475457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46D3EF8-76E7-2AB6-105E-0758E110BD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2597150"/>
            <a:ext cx="6764337" cy="83185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5C2FC5E-74B4-1B97-BABA-40464B396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513" y="3221415"/>
            <a:ext cx="5099050" cy="62035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6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BS P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517D81-6972-7397-C574-C4A152635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4BEF4-E92D-D744-A8A6-D3DE272B7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828CA-CF37-AD9E-3EFF-52B60DB409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42" y="6014186"/>
            <a:ext cx="375007" cy="475457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B2BE61BD-D99A-B39A-0924-4591A2D748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2597150"/>
            <a:ext cx="6764337" cy="83185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C35BB86A-76C7-01E9-9002-2415943F34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513" y="3221415"/>
            <a:ext cx="5099050" cy="62035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B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517D81-6972-7397-C574-C4A152635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4BEF4-E92D-D744-A8A6-D3DE272B7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828CA-CF37-AD9E-3EFF-52B60DB409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42" y="6014186"/>
            <a:ext cx="375007" cy="475457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28FF15FD-4591-F550-3C5D-7F3F8BC4E3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2597150"/>
            <a:ext cx="6764337" cy="83185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03CFF3E7-D08A-0FA9-86D8-BB11D1C27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513" y="3221415"/>
            <a:ext cx="5099050" cy="62035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0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BS Pa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517D81-6972-7397-C574-C4A152635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4BEF4-E92D-D744-A8A6-D3DE272B76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2" b="92"/>
          <a:stretch/>
        </p:blipFill>
        <p:spPr>
          <a:xfrm>
            <a:off x="0" y="-33254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828CA-CF37-AD9E-3EFF-52B60DB409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42" y="6014186"/>
            <a:ext cx="375007" cy="475457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7FD63E9-421A-58DD-CCF5-86B3500D49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2597150"/>
            <a:ext cx="6764337" cy="83185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0339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DC9FCFF-B1D5-BF9B-DCEF-246633CCFB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513" y="3221415"/>
            <a:ext cx="5099050" cy="62035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8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B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517D81-6972-7397-C574-C4A152635E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F5D07-1860-9F75-19AD-6866F83577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772" y="658"/>
            <a:ext cx="12173226" cy="6867273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828CA-CF37-AD9E-3EFF-52B60DB409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42" y="6014186"/>
            <a:ext cx="375007" cy="475457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CFBB5C71-C56D-FDB4-0F50-2E3D380D5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2597150"/>
            <a:ext cx="6764337" cy="83185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0339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section title</a:t>
            </a:r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A626743-D6E8-0C42-8EE0-F1411887CA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513" y="3221415"/>
            <a:ext cx="5099050" cy="62035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1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854CFB-DDD8-F152-1797-B125E7DACA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97957-37A8-C360-3FE9-06354017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288" y="5748777"/>
            <a:ext cx="521914" cy="661714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2BC726F-095A-3D49-3002-143B5A4BD5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302" y="0"/>
            <a:ext cx="5591699" cy="6858000"/>
          </a:xfrm>
          <a:custGeom>
            <a:avLst/>
            <a:gdLst>
              <a:gd name="connsiteX0" fmla="*/ 1108276 w 5591699"/>
              <a:gd name="connsiteY0" fmla="*/ 0 h 6858000"/>
              <a:gd name="connsiteX1" fmla="*/ 3122433 w 5591699"/>
              <a:gd name="connsiteY1" fmla="*/ 0 h 6858000"/>
              <a:gd name="connsiteX2" fmla="*/ 4433103 w 5591699"/>
              <a:gd name="connsiteY2" fmla="*/ 0 h 6858000"/>
              <a:gd name="connsiteX3" fmla="*/ 5591699 w 5591699"/>
              <a:gd name="connsiteY3" fmla="*/ 0 h 6858000"/>
              <a:gd name="connsiteX4" fmla="*/ 5591699 w 5591699"/>
              <a:gd name="connsiteY4" fmla="*/ 6858000 h 6858000"/>
              <a:gd name="connsiteX5" fmla="*/ 3324827 w 5591699"/>
              <a:gd name="connsiteY5" fmla="*/ 6858000 h 6858000"/>
              <a:gd name="connsiteX6" fmla="*/ 3122433 w 5591699"/>
              <a:gd name="connsiteY6" fmla="*/ 6858000 h 6858000"/>
              <a:gd name="connsiteX7" fmla="*/ 0 w 55916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1699" h="6858000">
                <a:moveTo>
                  <a:pt x="1108276" y="0"/>
                </a:moveTo>
                <a:lnTo>
                  <a:pt x="3122433" y="0"/>
                </a:lnTo>
                <a:lnTo>
                  <a:pt x="4433103" y="0"/>
                </a:lnTo>
                <a:lnTo>
                  <a:pt x="5591699" y="0"/>
                </a:lnTo>
                <a:lnTo>
                  <a:pt x="5591699" y="6858000"/>
                </a:lnTo>
                <a:lnTo>
                  <a:pt x="3324827" y="6858000"/>
                </a:lnTo>
                <a:lnTo>
                  <a:pt x="312243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C83D7-6FF3-B03C-A66D-BC00AF2661F5}"/>
              </a:ext>
            </a:extLst>
          </p:cNvPr>
          <p:cNvSpPr txBox="1"/>
          <p:nvPr userDrawn="1"/>
        </p:nvSpPr>
        <p:spPr>
          <a:xfrm>
            <a:off x="1607820" y="5886858"/>
            <a:ext cx="44881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GB" sz="1000" b="0" i="0">
                <a:solidFill>
                  <a:schemeClr val="bg1"/>
                </a:solidFill>
                <a:effectLst/>
                <a:latin typeface="FranklinGothicURWMed" pitchFamily="2" charset="77"/>
              </a:rPr>
              <a:t>Tel: </a:t>
            </a:r>
            <a:r>
              <a:rPr lang="en-GB" sz="1000" b="0" i="0">
                <a:solidFill>
                  <a:schemeClr val="bg1"/>
                </a:solidFill>
                <a:effectLst/>
                <a:latin typeface="FranklinGothicURWBoo" pitchFamily="2" charset="77"/>
              </a:rPr>
              <a:t>01270 616681   |   </a:t>
            </a:r>
            <a:r>
              <a:rPr lang="en-GB" sz="1000" b="0" i="0">
                <a:solidFill>
                  <a:schemeClr val="bg1"/>
                </a:solidFill>
                <a:effectLst/>
                <a:latin typeface="FranklinGothicURWMed" pitchFamily="2" charset="77"/>
              </a:rPr>
              <a:t>Email: </a:t>
            </a:r>
            <a:r>
              <a:rPr lang="en-GB" sz="1000" b="0" i="0" err="1">
                <a:solidFill>
                  <a:schemeClr val="bg1"/>
                </a:solidFill>
                <a:effectLst/>
                <a:latin typeface="FranklinGothicURWBoo" pitchFamily="2" charset="77"/>
              </a:rPr>
              <a:t>cs@genusbreeding.co.uk</a:t>
            </a:r>
            <a:endParaRPr lang="en-GB" sz="1000" b="0" i="0">
              <a:solidFill>
                <a:schemeClr val="bg1"/>
              </a:solidFill>
              <a:effectLst/>
              <a:latin typeface="FranklinGothicURWBoo" pitchFamily="2" charset="77"/>
            </a:endParaRPr>
          </a:p>
          <a:p>
            <a:endParaRPr lang="en-US" sz="1000" b="0" i="0">
              <a:solidFill>
                <a:schemeClr val="bg1"/>
              </a:solidFill>
              <a:latin typeface="FranklinGothicURWBoo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FC20B-E5E5-1908-9522-37AF790288F4}"/>
              </a:ext>
            </a:extLst>
          </p:cNvPr>
          <p:cNvSpPr txBox="1"/>
          <p:nvPr userDrawn="1"/>
        </p:nvSpPr>
        <p:spPr>
          <a:xfrm>
            <a:off x="1607820" y="6189097"/>
            <a:ext cx="448818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GB" sz="1600" b="1" i="0" err="1">
                <a:solidFill>
                  <a:schemeClr val="bg1"/>
                </a:solidFill>
                <a:effectLst/>
                <a:latin typeface="FranklinGothicURWDem" pitchFamily="2" charset="77"/>
              </a:rPr>
              <a:t>www.absglobal.com</a:t>
            </a:r>
            <a:endParaRPr lang="en-US" sz="1600" b="1" i="0">
              <a:solidFill>
                <a:schemeClr val="bg1"/>
              </a:solidFill>
              <a:latin typeface="FranklinGothicURWDem" pitchFamily="2" charset="77"/>
            </a:endParaRP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DFDFD35A-E8E3-094F-B109-3FD72069B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288" y="2723449"/>
            <a:ext cx="6764337" cy="83185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DCE9938-D859-BE8F-318B-DEAE1894E7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287" y="3429000"/>
            <a:ext cx="5099050" cy="62035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8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98" y="215756"/>
            <a:ext cx="5669279" cy="68089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431F65-86CE-474B-BDFE-234B1462F3F2}"/>
              </a:ext>
            </a:extLst>
          </p:cNvPr>
          <p:cNvSpPr/>
          <p:nvPr userDrawn="1"/>
        </p:nvSpPr>
        <p:spPr>
          <a:xfrm>
            <a:off x="0" y="1"/>
            <a:ext cx="990600" cy="6857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838" y="6339627"/>
            <a:ext cx="46292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6" y="6176963"/>
            <a:ext cx="347084" cy="4302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1675CD-3D59-F541-8065-43AAD8EC6E5F}"/>
              </a:ext>
            </a:extLst>
          </p:cNvPr>
          <p:cNvCxnSpPr/>
          <p:nvPr userDrawn="1"/>
        </p:nvCxnSpPr>
        <p:spPr>
          <a:xfrm>
            <a:off x="1407836" y="1051496"/>
            <a:ext cx="9609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A5734-1544-644D-A0E4-B937C48D6C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597" y="1201596"/>
            <a:ext cx="5669280" cy="73972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D4C59A-98C7-EC49-8E5D-169A8FA21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597" y="2091423"/>
            <a:ext cx="5669280" cy="3990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lang="en-US" sz="1800" b="0" i="0" u="none" strike="noStrike" smtClean="0">
                <a:effectLst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Content column 1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7F5F8B7-67AD-475A-846E-5E1D5D297A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800" y="215755"/>
            <a:ext cx="4760170" cy="58657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lang="en-US" sz="1800" b="0" i="0" u="none" strike="noStrike" smtClean="0">
                <a:effectLst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/>
              <a:t>Content column 2</a:t>
            </a:r>
          </a:p>
        </p:txBody>
      </p:sp>
    </p:spTree>
    <p:extLst>
      <p:ext uri="{BB962C8B-B14F-4D97-AF65-F5344CB8AC3E}">
        <p14:creationId xmlns:p14="http://schemas.microsoft.com/office/powerpoint/2010/main" val="16565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6431F65-86CE-474B-BDFE-234B1462F3F2}"/>
              </a:ext>
            </a:extLst>
          </p:cNvPr>
          <p:cNvSpPr/>
          <p:nvPr userDrawn="1"/>
        </p:nvSpPr>
        <p:spPr>
          <a:xfrm>
            <a:off x="0" y="1"/>
            <a:ext cx="990600" cy="6857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60767" y="2601305"/>
            <a:ext cx="5493838" cy="772303"/>
          </a:xfr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838" y="6339627"/>
            <a:ext cx="46292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6" y="6176963"/>
            <a:ext cx="347084" cy="4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6372F6-0DF4-9295-D1AD-65B3DE4BD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284" y="207963"/>
            <a:ext cx="9144000" cy="55895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E163784A-CB70-F737-0546-E1F58505C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035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6372F6-0DF4-9295-D1AD-65B3DE4BD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284" y="207963"/>
            <a:ext cx="9144000" cy="55895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C21A-0CF5-94E7-B01A-A0E2B38AF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284" y="1222858"/>
            <a:ext cx="11096625" cy="1162533"/>
          </a:xfrm>
        </p:spPr>
        <p:txBody>
          <a:bodyPr/>
          <a:lstStyle>
            <a:lvl1pPr>
              <a:lnSpc>
                <a:spcPts val="2880"/>
              </a:lnSpc>
              <a:defRPr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68A574-9E8F-EC56-D154-F0DC2A06CD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38" y="2386013"/>
            <a:ext cx="11096625" cy="1657350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A33C73B-9758-5FB1-ACB1-B33E145DB4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284" y="4277761"/>
            <a:ext cx="5453269" cy="1657350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BEE9BCCE-6B1B-0887-EF81-6A2C390474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4277761"/>
            <a:ext cx="5453269" cy="1657350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DEB56C9E-CC04-D948-D388-9E044E987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0142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6372F6-0DF4-9295-D1AD-65B3DE4BD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284" y="207963"/>
            <a:ext cx="9144000" cy="55895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C21A-0CF5-94E7-B01A-A0E2B38AF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284" y="1222858"/>
            <a:ext cx="11096625" cy="4283207"/>
          </a:xfrm>
        </p:spPr>
        <p:txBody>
          <a:bodyPr/>
          <a:lstStyle>
            <a:lvl1pPr marL="342900" indent="-342900">
              <a:lnSpc>
                <a:spcPts val="288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marL="342900" marR="0" lvl="0" indent="-34290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add text</a:t>
            </a:r>
          </a:p>
          <a:p>
            <a:pPr marL="342900" marR="0" lvl="0" indent="-34290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add text</a:t>
            </a:r>
          </a:p>
          <a:p>
            <a:pPr lvl="0"/>
            <a:r>
              <a:rPr lang="en-GB"/>
              <a:t>Click to add text</a:t>
            </a:r>
          </a:p>
          <a:p>
            <a:pPr marL="342900" marR="0" lvl="0" indent="-34290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add text</a:t>
            </a:r>
          </a:p>
          <a:p>
            <a:pPr marL="342900" marR="0" lvl="0" indent="-34290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add text</a:t>
            </a:r>
          </a:p>
          <a:p>
            <a:pPr marL="342900" marR="0" lvl="0" indent="-342900" algn="l" defTabSz="914400" rtl="0" eaLnBrk="1" fontAlgn="auto" latinLnBrk="0" hangingPunct="1">
              <a:lnSpc>
                <a:spcPts val="288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  <a:p>
            <a:pPr lvl="0"/>
            <a:endParaRPr lang="en-GB"/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C0D73DB4-FF0E-14FC-4791-1CD5FFF31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8365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Multiple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6372F6-0DF4-9295-D1AD-65B3DE4BD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284" y="207963"/>
            <a:ext cx="9144000" cy="55895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3D6FCBF-C95C-0112-CBFE-F86B2F30CC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284" y="1250271"/>
            <a:ext cx="3602881" cy="26558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187285B-DF68-1FAC-CE7B-D5A7FED16D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94559" y="1241585"/>
            <a:ext cx="3602881" cy="26558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CE388D8-6C1C-A111-1910-4B5AB9145FB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835" y="1241585"/>
            <a:ext cx="3602881" cy="265580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967CDB1-1B51-10B0-8B4B-B1BA3B2AC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284" y="4122738"/>
            <a:ext cx="3602037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24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5FDD1FE-9D96-82CB-350F-6F3FEF03E1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130" y="5008562"/>
            <a:ext cx="3602037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722F9B5-F038-FD4A-7F95-9526BC97F6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95403" y="4122738"/>
            <a:ext cx="3602037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24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94C0A36-68FF-BCAE-DBE6-CD8027C853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5249" y="5008562"/>
            <a:ext cx="3602037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CD1BA13-A783-926B-08F1-1EB045BAD6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1968" y="4122738"/>
            <a:ext cx="3602037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24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DB581D2-67F0-A62D-85BB-95446334DF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21814" y="5008562"/>
            <a:ext cx="3602037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8B695C76-22FC-C396-B241-227B75FF3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2288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6372F6-0DF4-9295-D1AD-65B3DE4BD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284" y="207963"/>
            <a:ext cx="9144000" cy="55895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3D6FCBF-C95C-0112-CBFE-F86B2F30CC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14400"/>
            <a:ext cx="6291470" cy="52578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047A167-E23A-65A5-C6C5-15BF75A7B5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67351" y="1747839"/>
            <a:ext cx="4373197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24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7D4C047-4A20-5E4D-7CD4-A3B62A7832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67197" y="2633663"/>
            <a:ext cx="4373351" cy="3131033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BDF8E1D1-D785-F55D-3E24-E87FDEC38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28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6372F6-0DF4-9295-D1AD-65B3DE4BD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284" y="207963"/>
            <a:ext cx="9144000" cy="55895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3D6FCBF-C95C-0112-CBFE-F86B2F30CC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016" y="1024128"/>
            <a:ext cx="11960352" cy="50474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Footer Placeholder 14">
            <a:extLst>
              <a:ext uri="{FF2B5EF4-FFF2-40B4-BE49-F238E27FC236}">
                <a16:creationId xmlns:a16="http://schemas.microsoft.com/office/drawing/2014/main" id="{03FE8EC7-3B3E-17C1-96F4-315722180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555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F887-B2A1-9B92-2592-86455DF64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25997D4-5DCC-ED85-9CEF-66A3BD63C03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50574" y="1170346"/>
            <a:ext cx="6962949" cy="4689475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724EF99-267E-1388-0AF1-45D2B0845D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17" y="1170346"/>
            <a:ext cx="4147910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24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ACE916-8D92-985A-B320-FFFCB41DF1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93517" y="2056170"/>
            <a:ext cx="4147910" cy="3131033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F8959477-FB3A-CA06-01A8-6E9AD19C8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6696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F887-B2A1-9B92-2592-86455DF64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A2F1397-58A0-0F91-A2DB-613704946E5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50850" y="1169989"/>
            <a:ext cx="6997700" cy="468947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4CC820C-6560-CCBD-050C-63917268C1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517" y="1170346"/>
            <a:ext cx="4147910" cy="795337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2400">
                <a:solidFill>
                  <a:srgbClr val="03397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A3B3F86-0E99-B62B-7A0D-B2911D6C0F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93517" y="2056170"/>
            <a:ext cx="4147910" cy="3131033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defRPr sz="1600">
                <a:solidFill>
                  <a:srgbClr val="555559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E632F45C-6D08-082B-53E2-29B347DB6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770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9C0FE6-65BB-B9C3-EC63-02E5418EE42B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rgbClr val="033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1A413-84A4-928D-C2B5-0A83467A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0"/>
            <a:ext cx="10515600" cy="914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3BA64-39EB-731A-D969-431A0CB98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9E5279-06FE-6669-2D35-1C08905ED27A}"/>
              </a:ext>
            </a:extLst>
          </p:cNvPr>
          <p:cNvSpPr txBox="1">
            <a:spLocks/>
          </p:cNvSpPr>
          <p:nvPr userDrawn="1"/>
        </p:nvSpPr>
        <p:spPr>
          <a:xfrm>
            <a:off x="2847802" y="8118781"/>
            <a:ext cx="1991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i="0">
              <a:latin typeface="FranklinGothicURWDem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8E852-D833-63AC-66BD-4AB8D5E6E74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89026" y="6346268"/>
            <a:ext cx="309325" cy="392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C5CC1-468E-FDD5-7AD1-C565307CF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16961" r="1239" b="9553"/>
          <a:stretch/>
        </p:blipFill>
        <p:spPr>
          <a:xfrm flipH="1">
            <a:off x="0" y="6166193"/>
            <a:ext cx="12192000" cy="236376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7799DCB-8A7E-E21E-B84D-19703F2F4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45361"/>
            <a:ext cx="9869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5555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/>
              <a:t>Profit From Genetic Progress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117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3" r:id="rId3"/>
    <p:sldLayoutId id="2147483671" r:id="rId4"/>
    <p:sldLayoutId id="2147483650" r:id="rId5"/>
    <p:sldLayoutId id="2147483657" r:id="rId6"/>
    <p:sldLayoutId id="2147483658" r:id="rId7"/>
    <p:sldLayoutId id="2147483651" r:id="rId8"/>
    <p:sldLayoutId id="2147483670" r:id="rId9"/>
    <p:sldLayoutId id="2147483652" r:id="rId10"/>
    <p:sldLayoutId id="2147483659" r:id="rId11"/>
    <p:sldLayoutId id="2147483662" r:id="rId12"/>
    <p:sldLayoutId id="2147483664" r:id="rId13"/>
    <p:sldLayoutId id="2147483665" r:id="rId14"/>
    <p:sldLayoutId id="2147483666" r:id="rId15"/>
    <p:sldLayoutId id="2147483655" r:id="rId16"/>
    <p:sldLayoutId id="2147483695" r:id="rId17"/>
    <p:sldLayoutId id="2147483697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rgbClr val="033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5555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rgbClr val="5555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5555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rgbClr val="5555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86EF-0F96-462B-B613-4327023F9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Genetic Progress- Bull Class (HO)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77898-35F9-4B7F-85FC-F3B8B8826C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8888"/>
            <a:ext cx="463550" cy="365125"/>
          </a:xfrm>
        </p:spPr>
        <p:txBody>
          <a:bodyPr/>
          <a:lstStyle/>
          <a:p>
            <a:fld id="{F4D81B01-2EB4-6043-9EAC-8C3813D54470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4B3067-A578-4B14-A323-6829E78BB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201523"/>
              </p:ext>
            </p:extLst>
          </p:nvPr>
        </p:nvGraphicFramePr>
        <p:xfrm>
          <a:off x="782336" y="1070822"/>
          <a:ext cx="5313664" cy="492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8B6C80-7BF6-4677-AC51-C8121957C1F4}"/>
              </a:ext>
            </a:extLst>
          </p:cNvPr>
          <p:cNvSpPr txBox="1"/>
          <p:nvPr/>
        </p:nvSpPr>
        <p:spPr>
          <a:xfrm>
            <a:off x="6572250" y="918777"/>
            <a:ext cx="5198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The chart is the genetic trend for NM$ by bull class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The ABS group is very competitive in genetic rank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It takes 100s of bulls to supply genetics to our customers and those in the top 100 can only supply a small portion, which is why it is important to look at the whole group.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Although we illustrate in NM$, we believe that customers should have a genetic plan that matches their goals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DF662-FAD3-47EC-BBB1-CF2A2708A83B}"/>
              </a:ext>
            </a:extLst>
          </p:cNvPr>
          <p:cNvSpPr txBox="1"/>
          <p:nvPr/>
        </p:nvSpPr>
        <p:spPr>
          <a:xfrm>
            <a:off x="2071888" y="5633289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NM$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6D503-05B4-4717-A5E5-1A5C8DFD597E}"/>
              </a:ext>
            </a:extLst>
          </p:cNvPr>
          <p:cNvSpPr txBox="1"/>
          <p:nvPr/>
        </p:nvSpPr>
        <p:spPr>
          <a:xfrm>
            <a:off x="574764" y="6259840"/>
            <a:ext cx="6320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For ABS, 29HO stud code U.S. based bulls were used for the averages, the STJ product line was not included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57485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86EF-0F96-462B-B613-4327023F9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Progress- Bull Class (JE)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77898-35F9-4B7F-85FC-F3B8B8826C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8888"/>
            <a:ext cx="463550" cy="365125"/>
          </a:xfrm>
        </p:spPr>
        <p:txBody>
          <a:bodyPr/>
          <a:lstStyle/>
          <a:p>
            <a:fld id="{F4D81B01-2EB4-6043-9EAC-8C3813D5447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4B3067-A578-4B14-A323-6829E78BB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474604"/>
              </p:ext>
            </p:extLst>
          </p:nvPr>
        </p:nvGraphicFramePr>
        <p:xfrm>
          <a:off x="782336" y="1093400"/>
          <a:ext cx="5313664" cy="492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8B6C80-7BF6-4677-AC51-C8121957C1F4}"/>
              </a:ext>
            </a:extLst>
          </p:cNvPr>
          <p:cNvSpPr txBox="1"/>
          <p:nvPr/>
        </p:nvSpPr>
        <p:spPr>
          <a:xfrm>
            <a:off x="6895725" y="758757"/>
            <a:ext cx="4874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chart is the genetic trend for CM$ by bull class</a:t>
            </a:r>
            <a:endParaRPr lang="en-US" sz="1400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It takes many Jersey bulls to supply genetics to our customers and those in the top 40 can only supply a small portion, which is why it is important to look at the whole group.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average of the group of bulls marketed by ABS leads the industry!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Although we illustrate in CM$, we believe that customers should have a genetic plan that matches their goals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DF662-FAD3-47EC-BBB1-CF2A2708A83B}"/>
              </a:ext>
            </a:extLst>
          </p:cNvPr>
          <p:cNvSpPr txBox="1"/>
          <p:nvPr/>
        </p:nvSpPr>
        <p:spPr>
          <a:xfrm>
            <a:off x="2048442" y="5663301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NM$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6D503-05B4-4717-A5E5-1A5C8DFD597E}"/>
              </a:ext>
            </a:extLst>
          </p:cNvPr>
          <p:cNvSpPr txBox="1"/>
          <p:nvPr/>
        </p:nvSpPr>
        <p:spPr>
          <a:xfrm>
            <a:off x="574764" y="6259840"/>
            <a:ext cx="69413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For ABS, 29JE stud code U.S. based bulls were used for the averages, the STJ product line was not included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0627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9135-6997-E0A0-1CC1-B9E85D727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April 2025 Polled Line Up 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0626E-0B87-78D5-6B01-E389FCA8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/>
              <a:t>Profit From Genetic Progress</a:t>
            </a:r>
            <a:endParaRPr lang="en-US" b="1" dirty="0"/>
          </a:p>
        </p:txBody>
      </p:sp>
      <p:pic>
        <p:nvPicPr>
          <p:cNvPr id="5" name="Picture 4" descr="A group of cows with their butts&#10;&#10;Description automatically generated">
            <a:extLst>
              <a:ext uri="{FF2B5EF4-FFF2-40B4-BE49-F238E27FC236}">
                <a16:creationId xmlns:a16="http://schemas.microsoft.com/office/drawing/2014/main" id="{51FBFF1E-531D-774E-1117-22F15DC8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248" y="1455938"/>
            <a:ext cx="3887086" cy="2776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DB8C8F-D4AE-0805-6DB9-E1DCFDC2F5E0}"/>
              </a:ext>
            </a:extLst>
          </p:cNvPr>
          <p:cNvSpPr txBox="1"/>
          <p:nvPr/>
        </p:nvSpPr>
        <p:spPr>
          <a:xfrm>
            <a:off x="320040" y="1455938"/>
            <a:ext cx="76642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ABS is the only stud that can offer a fully polled herd 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ABS markets 15 of the top 20 PP bulls ($735+ NM$)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Our top 10 PP bulls average $822 NM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future of ABS polled is very bright!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25 industry marketed P bulls are over $870 NM; 18 are at ABS and they average $935 NM!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These P bulls give us the building blocks for an ever-strengthening PP lineup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70295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us brand palette">
      <a:dk1>
        <a:srgbClr val="003876"/>
      </a:dk1>
      <a:lt1>
        <a:srgbClr val="FFFFFF"/>
      </a:lt1>
      <a:dk2>
        <a:srgbClr val="555559"/>
      </a:dk2>
      <a:lt2>
        <a:srgbClr val="DAD8D6"/>
      </a:lt2>
      <a:accent1>
        <a:srgbClr val="003876"/>
      </a:accent1>
      <a:accent2>
        <a:srgbClr val="CE1141"/>
      </a:accent2>
      <a:accent3>
        <a:srgbClr val="7D9AD1"/>
      </a:accent3>
      <a:accent4>
        <a:srgbClr val="1D4F91"/>
      </a:accent4>
      <a:accent5>
        <a:srgbClr val="555559"/>
      </a:accent5>
      <a:accent6>
        <a:srgbClr val="A9A8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us_Presentation_Template_16_03" id="{49233F03-67C9-384B-8398-E407AC7F3186}" vid="{555335AD-8B24-CC47-A031-1B6C1723B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c8dc0f-fb80-4286-9467-56a792ba23f4" xsi:nil="true"/>
    <lcf76f155ced4ddcb4097134ff3c332f xmlns="683dae8e-b2b3-4bca-836b-19858f08be8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E5C58A8F8A0498CC61CF6C773D623" ma:contentTypeVersion="14" ma:contentTypeDescription="Create a new document." ma:contentTypeScope="" ma:versionID="747917a0143f3c53af28a7f42bc40f76">
  <xsd:schema xmlns:xsd="http://www.w3.org/2001/XMLSchema" xmlns:xs="http://www.w3.org/2001/XMLSchema" xmlns:p="http://schemas.microsoft.com/office/2006/metadata/properties" xmlns:ns2="683dae8e-b2b3-4bca-836b-19858f08be85" xmlns:ns3="ebc8dc0f-fb80-4286-9467-56a792ba23f4" targetNamespace="http://schemas.microsoft.com/office/2006/metadata/properties" ma:root="true" ma:fieldsID="fa4a65d7fd5c7255eade49491a5e7b63" ns2:_="" ns3:_="">
    <xsd:import namespace="683dae8e-b2b3-4bca-836b-19858f08be85"/>
    <xsd:import namespace="ebc8dc0f-fb80-4286-9467-56a792ba23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ae8e-b2b3-4bca-836b-19858f08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d27e26-2211-42b4-aab9-a665e96683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8dc0f-fb80-4286-9467-56a792ba23f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557d709-ece5-4fd2-9d9f-3afe63219c2a}" ma:internalName="TaxCatchAll" ma:showField="CatchAllData" ma:web="ebc8dc0f-fb80-4286-9467-56a792ba23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9B9400-D9CB-471B-8F77-362BB665FC94}">
  <ds:schemaRefs>
    <ds:schemaRef ds:uri="http://schemas.microsoft.com/office/infopath/2007/PartnerControls"/>
    <ds:schemaRef ds:uri="683dae8e-b2b3-4bca-836b-19858f08be8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ebc8dc0f-fb80-4286-9467-56a792ba23f4"/>
  </ds:schemaRefs>
</ds:datastoreItem>
</file>

<file path=customXml/itemProps2.xml><?xml version="1.0" encoding="utf-8"?>
<ds:datastoreItem xmlns:ds="http://schemas.openxmlformats.org/officeDocument/2006/customXml" ds:itemID="{930F18A5-3E6F-45FC-ACF8-6C855A7B0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dae8e-b2b3-4bca-836b-19858f08be85"/>
    <ds:schemaRef ds:uri="ebc8dc0f-fb80-4286-9467-56a792ba2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5C08D-C0C0-4131-836F-2FB6899CED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ee79107-9099-4b15-b44a-c6a7311443a3}" enabled="0" method="" siteId="{cee79107-9099-4b15-b44a-c6a7311443a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323</Words>
  <Application>Microsoft Macintosh PowerPoint</Application>
  <PresentationFormat>Widescreen</PresentationFormat>
  <Paragraphs>34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FranklinGothicURWBoo</vt:lpstr>
      <vt:lpstr>FranklinGothicURWDem</vt:lpstr>
      <vt:lpstr>FranklinGothicURWMed</vt:lpstr>
      <vt:lpstr>Office Theme</vt:lpstr>
      <vt:lpstr>Genetic Progress- Bull Class (HO)</vt:lpstr>
      <vt:lpstr>Genetic Progress- Bull Class (JE)</vt:lpstr>
      <vt:lpstr>April 2025 Polled Line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Masson</dc:creator>
  <cp:lastModifiedBy>Carla Chase</cp:lastModifiedBy>
  <cp:revision>7</cp:revision>
  <dcterms:created xsi:type="dcterms:W3CDTF">2023-03-16T11:20:07Z</dcterms:created>
  <dcterms:modified xsi:type="dcterms:W3CDTF">2025-04-07T21:06:47Z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0x010100F2BE5C58A8F8A0498CC61CF6C773D623</vt:lpwstr>
  </property>
  <property fmtid="{D5CDD505-2E9C-101B-9397-08002B2CF9AE}" pid="3" name="MediaServiceImageTags">
    <vt:lpwstr/>
  </property>
</Properties>
</file>